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5" r:id="rId2"/>
    <p:sldId id="301" r:id="rId3"/>
    <p:sldId id="340" r:id="rId4"/>
    <p:sldId id="338" r:id="rId5"/>
    <p:sldId id="300" r:id="rId6"/>
    <p:sldId id="259" r:id="rId7"/>
    <p:sldId id="345" r:id="rId8"/>
    <p:sldId id="263" r:id="rId9"/>
    <p:sldId id="317" r:id="rId10"/>
    <p:sldId id="346" r:id="rId11"/>
    <p:sldId id="347" r:id="rId12"/>
    <p:sldId id="344" r:id="rId13"/>
    <p:sldId id="292" r:id="rId14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DBE01AF-B4D6-47FC-8E08-2526AAA3A6F1}">
          <p14:sldIdLst>
            <p14:sldId id="265"/>
            <p14:sldId id="301"/>
            <p14:sldId id="340"/>
            <p14:sldId id="338"/>
            <p14:sldId id="300"/>
            <p14:sldId id="259"/>
            <p14:sldId id="345"/>
            <p14:sldId id="263"/>
            <p14:sldId id="317"/>
            <p14:sldId id="346"/>
            <p14:sldId id="347"/>
            <p14:sldId id="344"/>
          </p14:sldIdLst>
        </p14:section>
        <p14:section name="Oddíl bez názvu" id="{F48DCBF0-1E08-4B2F-8247-721F233B82EA}">
          <p14:sldIdLst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8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533" autoAdjust="0"/>
  </p:normalViewPr>
  <p:slideViewPr>
    <p:cSldViewPr showGuides="1">
      <p:cViewPr varScale="1">
        <p:scale>
          <a:sx n="45" d="100"/>
          <a:sy n="45" d="100"/>
        </p:scale>
        <p:origin x="452" y="44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2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roslav.junek\Documents\Dipl%20final\Celkov&#233;%20n&#225;klady%20graf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Šetrná </a:t>
            </a:r>
            <a:endParaRPr lang="cs-CZ"/>
          </a:p>
          <a:p>
            <a:pPr>
              <a:defRPr/>
            </a:pPr>
            <a:r>
              <a:rPr lang="en-US"/>
              <a:t>budova</a:t>
            </a:r>
          </a:p>
        </c:rich>
      </c:tx>
      <c:layout>
        <c:manualLayout>
          <c:xMode val="edge"/>
          <c:yMode val="edge"/>
          <c:x val="0"/>
          <c:y val="9.72222222222222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List1!$B$18</c:f>
              <c:strCache>
                <c:ptCount val="1"/>
                <c:pt idx="0">
                  <c:v>Šetrná        budova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6E9-44EB-B5CB-C31E3B46C7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6E9-44EB-B5CB-C31E3B46C7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6E9-44EB-B5CB-C31E3B46C7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6E9-44EB-B5CB-C31E3B46C71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F6E9-44EB-B5CB-C31E3B46C718}"/>
              </c:ext>
            </c:extLst>
          </c:dPt>
          <c:dLbls>
            <c:dLbl>
              <c:idx val="0"/>
              <c:layout>
                <c:manualLayout>
                  <c:x val="5.7931519368894131E-2"/>
                  <c:y val="-4.21482689814974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E9-44EB-B5CB-C31E3B46C71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F6E9-44EB-B5CB-C31E3B46C71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F6E9-44EB-B5CB-C31E3B46C718}"/>
                </c:ext>
              </c:extLst>
            </c:dLbl>
            <c:dLbl>
              <c:idx val="3"/>
              <c:layout>
                <c:manualLayout>
                  <c:x val="0"/>
                  <c:y val="0.260917855599745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E9-44EB-B5CB-C31E3B46C718}"/>
                </c:ext>
              </c:extLst>
            </c:dLbl>
            <c:dLbl>
              <c:idx val="4"/>
              <c:layout>
                <c:manualLayout>
                  <c:x val="-8.1104127116451805E-2"/>
                  <c:y val="-6.02118128307106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6E9-44EB-B5CB-C31E3B46C7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List1!$A$19:$A$23</c:f>
              <c:strCache>
                <c:ptCount val="5"/>
                <c:pt idx="0">
                  <c:v>Projektové práce</c:v>
                </c:pt>
                <c:pt idx="1">
                  <c:v>Pořizovací náklady stavby</c:v>
                </c:pt>
                <c:pt idx="2">
                  <c:v>Provozní náklady budovy</c:v>
                </c:pt>
                <c:pt idx="3">
                  <c:v>Udržovací náklady budovy</c:v>
                </c:pt>
                <c:pt idx="4">
                  <c:v>Náklady na likvidaci stavby</c:v>
                </c:pt>
              </c:strCache>
            </c:strRef>
          </c:cat>
          <c:val>
            <c:numRef>
              <c:f>List1!$B$19:$B$23</c:f>
              <c:numCache>
                <c:formatCode>0.0%</c:formatCode>
                <c:ptCount val="5"/>
                <c:pt idx="0">
                  <c:v>6.169537851333202E-3</c:v>
                </c:pt>
                <c:pt idx="1">
                  <c:v>0.23400582149812668</c:v>
                </c:pt>
                <c:pt idx="2">
                  <c:v>0.29493408638104335</c:v>
                </c:pt>
                <c:pt idx="3">
                  <c:v>0.42197203008630929</c:v>
                </c:pt>
                <c:pt idx="4">
                  <c:v>4.2918524183187493E-2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6E9-44EB-B5CB-C31E3B46C71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1579871973289513"/>
          <c:y val="0.21671434655408658"/>
          <c:w val="0.32154376852864303"/>
          <c:h val="0.74027389813830213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023118F7-7435-4E61-9924-A08D835CB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5776D55-0533-451A-B271-B3CD5EA39B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7.-8.10.2021</a:t>
            </a:r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B9F82DE-93A9-4880-91FA-13384EA68B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DF3F6E6-C1B2-472E-B083-624C109FAC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B48BD-4F2C-40DD-A406-5A0542EBE3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91174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7.-8.10.2021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FF8B3B-F0F5-49C5-AAC4-D33A1BC2B46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7.-8.10.2021</a:t>
            </a:r>
          </a:p>
        </p:txBody>
      </p:sp>
    </p:spTree>
    <p:extLst>
      <p:ext uri="{BB962C8B-B14F-4D97-AF65-F5344CB8AC3E}">
        <p14:creationId xmlns:p14="http://schemas.microsoft.com/office/powerpoint/2010/main" val="185100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7940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1120745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2396470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DA1313-A2AE-4A06-A856-31A415575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161690-9D4B-4545-8196-6D3B82E7E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C9C5A8-0F3B-45C1-B393-FE207119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CD68-B562-4368-B4B1-7DD956C212EC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484FF6-1A20-4165-B22E-F10EB915F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C20087-484A-4772-A0C2-291179DA1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C6D9-8ED5-4FE8-9EAA-4EF0E763A8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64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Ing. Jaroslav Junek                                                                                       11.9.2019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  <p:sldLayoutId id="2147483707" r:id="rId42"/>
    <p:sldLayoutId id="2147483727" r:id="rId43"/>
  </p:sldLayoutIdLst>
  <p:hf sldNum="0"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zbim.org/" TargetMode="Externa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ar.nek@seznam.cz" TargetMode="External"/><Relationship Id="rId2" Type="http://schemas.openxmlformats.org/officeDocument/2006/relationships/hyperlink" Target="mailto:jaroslav.junek@nempk.cz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tavba.tzb-info.cz/docu/clanky/0151/015187o7.pn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9"/>
          <a:stretch/>
        </p:blipFill>
        <p:spPr>
          <a:xfrm>
            <a:off x="182977" y="114354"/>
            <a:ext cx="7326187" cy="101497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-27733" y="114354"/>
            <a:ext cx="18288000" cy="10287000"/>
          </a:xfrm>
          <a:prstGeom prst="rect">
            <a:avLst/>
          </a:prstGeom>
          <a:solidFill>
            <a:schemeClr val="tx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02999" y="4703778"/>
            <a:ext cx="870202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dirty="0"/>
              <a:t> </a:t>
            </a:r>
            <a:r>
              <a:rPr lang="cs-CZ" sz="3600" b="1" dirty="0">
                <a:solidFill>
                  <a:srgbClr val="FFFF00"/>
                </a:solidFill>
              </a:rPr>
              <a:t>VEŘEJNÉ ZAKÁZKY </a:t>
            </a:r>
            <a:r>
              <a:rPr lang="cs-CZ" sz="3600" dirty="0">
                <a:solidFill>
                  <a:srgbClr val="FFFF00"/>
                </a:solidFill>
              </a:rPr>
              <a:t>VE ZDRAVOTNICTVÍ</a:t>
            </a:r>
          </a:p>
          <a:p>
            <a:pPr algn="ctr"/>
            <a:r>
              <a:rPr lang="cs-CZ" sz="3200" b="1" dirty="0">
                <a:solidFill>
                  <a:srgbClr val="FFFF00"/>
                </a:solidFill>
              </a:rPr>
              <a:t>7.-8.10</a:t>
            </a:r>
            <a:r>
              <a:rPr lang="en-US" sz="3200" b="1" dirty="0">
                <a:solidFill>
                  <a:srgbClr val="FFFF00"/>
                </a:solidFill>
              </a:rPr>
              <a:t>.2019</a:t>
            </a:r>
            <a:endParaRPr lang="en-US" sz="3200" b="1" dirty="0">
              <a:solidFill>
                <a:srgbClr val="FFFF00"/>
              </a:solidFill>
              <a:latin typeface="+mj-lt"/>
              <a:ea typeface="Roboto Condensed Light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02999" y="9175948"/>
            <a:ext cx="7837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spc="200" dirty="0">
                <a:solidFill>
                  <a:srgbClr val="FFFF00"/>
                </a:solidFill>
                <a:latin typeface="+mj-lt"/>
                <a:ea typeface="Roboto Condensed" panose="02000000000000000000" pitchFamily="2" charset="0"/>
              </a:rPr>
              <a:t>Ing. Jaroslav Junek, NPK, a.s.</a:t>
            </a:r>
            <a:endParaRPr lang="en-US" sz="2000" spc="200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6EDB4F7-D963-4C4B-AE83-3E868A160499}"/>
              </a:ext>
            </a:extLst>
          </p:cNvPr>
          <p:cNvSpPr txBox="1"/>
          <p:nvPr/>
        </p:nvSpPr>
        <p:spPr>
          <a:xfrm flipH="1">
            <a:off x="503039" y="1903140"/>
            <a:ext cx="173539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>
                <a:solidFill>
                  <a:srgbClr val="FFFF00"/>
                </a:solidFill>
              </a:rPr>
              <a:t>VEŘEJNÉ ZAKÁZKY STAVEBNÍHO CHARAKTERU </a:t>
            </a:r>
            <a:r>
              <a:rPr lang="cs-CZ" sz="6000" dirty="0">
                <a:solidFill>
                  <a:srgbClr val="FFFF00"/>
                </a:solidFill>
              </a:rPr>
              <a:t>ZKUŠENOSTI, DOPORUČENÍ</a:t>
            </a: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7432EB1C-2014-4978-A736-A53EA1C88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33" y="7612186"/>
            <a:ext cx="6450144" cy="268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029FD1C-3EB9-4322-BB30-2C9189551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33" y="6511652"/>
            <a:ext cx="9091426" cy="378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952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F1CBA0E5-0087-4386-9530-4B0889056378}"/>
              </a:ext>
            </a:extLst>
          </p:cNvPr>
          <p:cNvSpPr txBox="1"/>
          <p:nvPr/>
        </p:nvSpPr>
        <p:spPr>
          <a:xfrm>
            <a:off x="320746" y="2047156"/>
            <a:ext cx="17646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  Jak postupovat – přípravná fáze stavby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1D502DA8-BE5F-4A17-AFE7-86F69E4FE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80" y="754418"/>
            <a:ext cx="16705856" cy="122073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cs-CZ" sz="6700" b="1" dirty="0">
                <a:solidFill>
                  <a:schemeClr val="accent1"/>
                </a:solidFill>
                <a:ea typeface="Roboto Condensed" panose="02000000000000000000" pitchFamily="2" charset="0"/>
              </a:rPr>
            </a:br>
            <a:r>
              <a:rPr lang="cs-CZ" sz="6700" b="1" dirty="0">
                <a:solidFill>
                  <a:schemeClr val="bg1"/>
                </a:solidFill>
                <a:ea typeface="Roboto Condensed" panose="02000000000000000000" pitchFamily="2" charset="0"/>
              </a:rPr>
              <a:t> </a:t>
            </a:r>
            <a:r>
              <a:rPr lang="cs-CZ" sz="4900" b="1" dirty="0">
                <a:solidFill>
                  <a:srgbClr val="FFFF00"/>
                </a:solidFill>
              </a:rPr>
              <a:t>VEŘEJNÉ ZAKÁZKY </a:t>
            </a:r>
            <a:r>
              <a:rPr lang="cs-CZ" sz="4900" dirty="0">
                <a:solidFill>
                  <a:srgbClr val="FFFF00"/>
                </a:solidFill>
              </a:rPr>
              <a:t>VE ZDRAVOTNICTVÍ</a:t>
            </a:r>
            <a:br>
              <a:rPr lang="cs-CZ" sz="9600" b="1" dirty="0">
                <a:solidFill>
                  <a:schemeClr val="accent1"/>
                </a:solidFill>
                <a:ea typeface="Roboto Condensed" panose="02000000000000000000" pitchFamily="2" charset="0"/>
              </a:rPr>
            </a:br>
            <a:endParaRPr lang="en-US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87A22D0-1C33-4D0E-B593-7E5F63C49893}"/>
              </a:ext>
            </a:extLst>
          </p:cNvPr>
          <p:cNvSpPr txBox="1"/>
          <p:nvPr/>
        </p:nvSpPr>
        <p:spPr>
          <a:xfrm>
            <a:off x="1079104" y="3034665"/>
            <a:ext cx="18698276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AutoNum type="romanLcPeriod" startAt="2"/>
            </a:pPr>
            <a:r>
              <a:rPr lang="cs-CZ" sz="4000" b="1" dirty="0"/>
              <a:t>VZ na všechny stupně PD vč. AD</a:t>
            </a:r>
          </a:p>
          <a:p>
            <a:endParaRPr lang="cs-CZ" sz="4000" b="1" dirty="0"/>
          </a:p>
          <a:p>
            <a:r>
              <a:rPr lang="cs-CZ" sz="4000" b="1" dirty="0" err="1"/>
              <a:t>iii</a:t>
            </a:r>
            <a:r>
              <a:rPr lang="cs-CZ" sz="4000" b="1" dirty="0"/>
              <a:t>.    Využití specifických způsobů soutěží</a:t>
            </a:r>
          </a:p>
          <a:p>
            <a:pPr marL="2114550" lvl="2" indent="-742950">
              <a:buFont typeface="+mj-lt"/>
              <a:buAutoNum type="arabicPeriod"/>
            </a:pPr>
            <a:r>
              <a:rPr lang="cs-CZ" sz="4000" b="1" dirty="0"/>
              <a:t>Soutěž o architektonický návrh /§143 až 150 ZZVZ/</a:t>
            </a:r>
          </a:p>
          <a:p>
            <a:pPr lvl="2"/>
            <a:r>
              <a:rPr lang="cs-CZ" sz="4000" b="1" dirty="0"/>
              <a:t>                   = nejspolehlivější a nejdokonalejší průzkum trhu</a:t>
            </a:r>
          </a:p>
          <a:p>
            <a:pPr marL="2114550" lvl="2" indent="-742950">
              <a:buAutoNum type="arabicPeriod" startAt="2"/>
            </a:pPr>
            <a:r>
              <a:rPr lang="cs-CZ" sz="4000" b="1" dirty="0"/>
              <a:t>Projekt metodou BIM</a:t>
            </a:r>
          </a:p>
          <a:p>
            <a:pPr lvl="2"/>
            <a:r>
              <a:rPr lang="cs-CZ" sz="4000" b="1" dirty="0"/>
              <a:t>         Co je BIM?</a:t>
            </a:r>
          </a:p>
          <a:p>
            <a:pPr lvl="2"/>
            <a:r>
              <a:rPr lang="cs-CZ" sz="4000" b="1" dirty="0"/>
              <a:t>         Vzorkování</a:t>
            </a:r>
          </a:p>
          <a:p>
            <a:pPr marL="2114550" lvl="2" indent="-742950">
              <a:buFont typeface="+mj-lt"/>
              <a:buAutoNum type="arabicPeriod"/>
            </a:pPr>
            <a:endParaRPr lang="cs-CZ" sz="4000" b="1" dirty="0"/>
          </a:p>
          <a:p>
            <a:pPr marL="2114550" lvl="2" indent="-742950">
              <a:buFont typeface="+mj-lt"/>
              <a:buAutoNum type="arabicPeriod"/>
            </a:pPr>
            <a:endParaRPr lang="cs-CZ" sz="4000" b="1" dirty="0"/>
          </a:p>
          <a:p>
            <a:endParaRPr lang="cs-CZ" sz="4000" b="1" dirty="0"/>
          </a:p>
          <a:p>
            <a:pPr marL="1943100" lvl="2" indent="-5715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1178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F1CBA0E5-0087-4386-9530-4B0889056378}"/>
              </a:ext>
            </a:extLst>
          </p:cNvPr>
          <p:cNvSpPr txBox="1"/>
          <p:nvPr/>
        </p:nvSpPr>
        <p:spPr>
          <a:xfrm>
            <a:off x="320746" y="2047156"/>
            <a:ext cx="17646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  Jak postupovat – přípravná fáze stavby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1D502DA8-BE5F-4A17-AFE7-86F69E4FE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80" y="754418"/>
            <a:ext cx="16705856" cy="122073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cs-CZ" sz="6700" b="1" dirty="0">
                <a:solidFill>
                  <a:schemeClr val="accent1"/>
                </a:solidFill>
                <a:ea typeface="Roboto Condensed" panose="02000000000000000000" pitchFamily="2" charset="0"/>
              </a:rPr>
            </a:br>
            <a:r>
              <a:rPr lang="cs-CZ" sz="6700" b="1" dirty="0">
                <a:solidFill>
                  <a:schemeClr val="bg1"/>
                </a:solidFill>
                <a:ea typeface="Roboto Condensed" panose="02000000000000000000" pitchFamily="2" charset="0"/>
              </a:rPr>
              <a:t> </a:t>
            </a:r>
            <a:r>
              <a:rPr lang="cs-CZ" sz="4900" b="1" dirty="0">
                <a:solidFill>
                  <a:srgbClr val="FFFF00"/>
                </a:solidFill>
              </a:rPr>
              <a:t>VEŘEJNÉ ZAKÁZKY </a:t>
            </a:r>
            <a:r>
              <a:rPr lang="cs-CZ" sz="4900" dirty="0">
                <a:solidFill>
                  <a:srgbClr val="FFFF00"/>
                </a:solidFill>
              </a:rPr>
              <a:t>VE ZDRAVOTNICTVÍ</a:t>
            </a:r>
            <a:br>
              <a:rPr lang="cs-CZ" sz="9600" b="1" dirty="0">
                <a:solidFill>
                  <a:schemeClr val="accent1"/>
                </a:solidFill>
                <a:ea typeface="Roboto Condensed" panose="02000000000000000000" pitchFamily="2" charset="0"/>
              </a:rPr>
            </a:br>
            <a:endParaRPr lang="en-US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87A22D0-1C33-4D0E-B593-7E5F63C49893}"/>
              </a:ext>
            </a:extLst>
          </p:cNvPr>
          <p:cNvSpPr txBox="1"/>
          <p:nvPr/>
        </p:nvSpPr>
        <p:spPr>
          <a:xfrm>
            <a:off x="1079104" y="4207396"/>
            <a:ext cx="16057784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Projekt metodou BIM</a:t>
            </a:r>
          </a:p>
          <a:p>
            <a:pPr marL="1943100" lvl="2" indent="-571500">
              <a:buFont typeface="Arial" panose="020B0604020202020204" pitchFamily="34" charset="0"/>
              <a:buChar char="•"/>
            </a:pPr>
            <a:r>
              <a:rPr lang="cs-CZ" sz="4000" b="1" dirty="0"/>
              <a:t>12. a 13. října 2021 konference BIMDAY</a:t>
            </a:r>
          </a:p>
          <a:p>
            <a:pPr lvl="2"/>
            <a:r>
              <a:rPr lang="cs-CZ" sz="4000" b="1" dirty="0"/>
              <a:t>   „Jak se informační modelování staveb osvědčuje v praxi“</a:t>
            </a:r>
          </a:p>
          <a:p>
            <a:pPr lvl="2"/>
            <a:endParaRPr lang="cs-CZ" sz="4000" b="1" dirty="0"/>
          </a:p>
          <a:p>
            <a:pPr lvl="2"/>
            <a:r>
              <a:rPr lang="cs-CZ" sz="4000" b="1" dirty="0"/>
              <a:t>          více </a:t>
            </a:r>
            <a:r>
              <a:rPr lang="cs-CZ" sz="4000" b="1" dirty="0" err="1"/>
              <a:t>info</a:t>
            </a:r>
            <a:r>
              <a:rPr lang="cs-CZ" sz="4000" b="1" dirty="0"/>
              <a:t> na </a:t>
            </a:r>
            <a:r>
              <a:rPr lang="cs-CZ" sz="4000" b="1" dirty="0">
                <a:hlinkClick r:id="rId2"/>
              </a:rPr>
              <a:t>www.czbim.org</a:t>
            </a:r>
            <a:r>
              <a:rPr lang="cs-CZ" sz="4000" b="1" dirty="0"/>
              <a:t> </a:t>
            </a:r>
          </a:p>
          <a:p>
            <a:pPr lvl="2"/>
            <a:endParaRPr lang="cs-CZ" sz="4000" b="1" dirty="0"/>
          </a:p>
          <a:p>
            <a:pPr lvl="2"/>
            <a:r>
              <a:rPr lang="cs-CZ" sz="2800" b="1" i="1" dirty="0">
                <a:solidFill>
                  <a:srgbClr val="000000"/>
                </a:solidFill>
                <a:effectLst/>
              </a:rPr>
              <a:t>               </a:t>
            </a:r>
            <a:r>
              <a:rPr lang="cs-CZ" sz="4000" b="1" dirty="0">
                <a:solidFill>
                  <a:srgbClr val="000000"/>
                </a:solidFill>
                <a:effectLst/>
              </a:rPr>
              <a:t>Česká agentura pro standardizaci</a:t>
            </a:r>
          </a:p>
          <a:p>
            <a:pPr lvl="2"/>
            <a:endParaRPr lang="cs-CZ" sz="4000" b="1" dirty="0"/>
          </a:p>
          <a:p>
            <a:pPr marL="1943100" lvl="2" indent="-571500">
              <a:buFont typeface="Arial" panose="020B0604020202020204" pitchFamily="34" charset="0"/>
              <a:buChar char="•"/>
            </a:pPr>
            <a:endParaRPr lang="cs-CZ" sz="4000" b="1" dirty="0"/>
          </a:p>
          <a:p>
            <a:pPr lvl="2"/>
            <a:endParaRPr lang="cs-CZ" sz="4000" b="1" dirty="0"/>
          </a:p>
          <a:p>
            <a:pPr marL="2114550" lvl="2" indent="-742950">
              <a:buFont typeface="+mj-lt"/>
              <a:buAutoNum type="arabicPeriod"/>
            </a:pPr>
            <a:endParaRPr lang="cs-CZ" sz="4000" b="1" dirty="0"/>
          </a:p>
          <a:p>
            <a:endParaRPr lang="cs-CZ" sz="4000" b="1" dirty="0"/>
          </a:p>
          <a:p>
            <a:pPr marL="1943100" lvl="2" indent="-5715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5449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/>
          <p:nvPr/>
        </p:nvGraphicFramePr>
        <p:xfrm>
          <a:off x="3527376" y="4603440"/>
          <a:ext cx="194421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bdélník 7">
            <a:extLst>
              <a:ext uri="{FF2B5EF4-FFF2-40B4-BE49-F238E27FC236}">
                <a16:creationId xmlns:a16="http://schemas.microsoft.com/office/drawing/2014/main" id="{57FF2705-0ADA-F54A-B75D-0912DB7262F7}"/>
              </a:ext>
            </a:extLst>
          </p:cNvPr>
          <p:cNvSpPr/>
          <p:nvPr/>
        </p:nvSpPr>
        <p:spPr>
          <a:xfrm>
            <a:off x="975216" y="2424923"/>
            <a:ext cx="16337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Realizační část stavby – role TDS (TDI)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16B51F91-2C2C-4CAB-8094-3881F3D5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80" y="754418"/>
            <a:ext cx="16705856" cy="122073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cs-CZ" sz="6700" b="1" dirty="0">
                <a:solidFill>
                  <a:schemeClr val="accent1"/>
                </a:solidFill>
                <a:ea typeface="Roboto Condensed" panose="02000000000000000000" pitchFamily="2" charset="0"/>
              </a:rPr>
            </a:br>
            <a:r>
              <a:rPr lang="cs-CZ" sz="6700" b="1" dirty="0">
                <a:solidFill>
                  <a:schemeClr val="bg1"/>
                </a:solidFill>
                <a:ea typeface="Roboto Condensed" panose="02000000000000000000" pitchFamily="2" charset="0"/>
              </a:rPr>
              <a:t> </a:t>
            </a:r>
            <a:r>
              <a:rPr lang="cs-CZ" sz="4900" b="1" dirty="0">
                <a:solidFill>
                  <a:srgbClr val="FFFF00"/>
                </a:solidFill>
              </a:rPr>
              <a:t>VEŘEJNÉ ZAKÁZKY </a:t>
            </a:r>
            <a:r>
              <a:rPr lang="cs-CZ" sz="4900" dirty="0">
                <a:solidFill>
                  <a:srgbClr val="FFFF00"/>
                </a:solidFill>
              </a:rPr>
              <a:t>VE ZDRAVOTNICTVÍ</a:t>
            </a:r>
            <a:br>
              <a:rPr lang="cs-CZ" sz="9600" b="1" dirty="0">
                <a:solidFill>
                  <a:schemeClr val="accent1"/>
                </a:solidFill>
                <a:ea typeface="Roboto Condensed" panose="02000000000000000000" pitchFamily="2" charset="0"/>
              </a:rPr>
            </a:br>
            <a:endParaRPr lang="en-US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AD1F387-61E4-4F62-9338-46850C764A41}"/>
              </a:ext>
            </a:extLst>
          </p:cNvPr>
          <p:cNvSpPr txBox="1"/>
          <p:nvPr/>
        </p:nvSpPr>
        <p:spPr>
          <a:xfrm>
            <a:off x="1543880" y="3429238"/>
            <a:ext cx="1520023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/>
              <a:t>Kým je TDS placen?</a:t>
            </a:r>
          </a:p>
          <a:p>
            <a:endParaRPr lang="cs-CZ" sz="4400" b="1" dirty="0"/>
          </a:p>
          <a:p>
            <a:r>
              <a:rPr lang="cs-CZ" sz="4400" b="1" dirty="0"/>
              <a:t>Jasná definice povinností a pravomocí ve smlouvě</a:t>
            </a:r>
          </a:p>
          <a:p>
            <a:endParaRPr lang="cs-CZ" sz="4400" b="1" dirty="0"/>
          </a:p>
          <a:p>
            <a:r>
              <a:rPr lang="cs-CZ" sz="4400" b="1" dirty="0"/>
              <a:t>Zajištění jeho závazků</a:t>
            </a:r>
          </a:p>
          <a:p>
            <a:endParaRPr lang="cs-CZ" sz="4400" b="1" dirty="0"/>
          </a:p>
          <a:p>
            <a:r>
              <a:rPr lang="cs-CZ" sz="4400" b="1" dirty="0"/>
              <a:t>Výměna TDS</a:t>
            </a:r>
          </a:p>
          <a:p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624287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Kontakty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9340099" y="2109283"/>
            <a:ext cx="4951902" cy="479911"/>
            <a:chOff x="9326878" y="4114955"/>
            <a:chExt cx="4951902" cy="479911"/>
          </a:xfrm>
        </p:grpSpPr>
        <p:sp>
          <p:nvSpPr>
            <p:cNvPr id="8" name="TextBox 7"/>
            <p:cNvSpPr txBox="1"/>
            <p:nvPr/>
          </p:nvSpPr>
          <p:spPr>
            <a:xfrm>
              <a:off x="10149829" y="4114955"/>
              <a:ext cx="4128951" cy="468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4000" b="1" dirty="0"/>
                <a:t>Ing. Jaroslav Junek</a:t>
              </a: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9326878" y="4118937"/>
              <a:ext cx="548640" cy="475929"/>
            </a:xfrm>
            <a:custGeom>
              <a:avLst/>
              <a:gdLst>
                <a:gd name="T0" fmla="*/ 224 w 232"/>
                <a:gd name="T1" fmla="*/ 114 h 201"/>
                <a:gd name="T2" fmla="*/ 204 w 232"/>
                <a:gd name="T3" fmla="*/ 114 h 201"/>
                <a:gd name="T4" fmla="*/ 204 w 232"/>
                <a:gd name="T5" fmla="*/ 189 h 201"/>
                <a:gd name="T6" fmla="*/ 191 w 232"/>
                <a:gd name="T7" fmla="*/ 201 h 201"/>
                <a:gd name="T8" fmla="*/ 141 w 232"/>
                <a:gd name="T9" fmla="*/ 201 h 201"/>
                <a:gd name="T10" fmla="*/ 141 w 232"/>
                <a:gd name="T11" fmla="*/ 126 h 201"/>
                <a:gd name="T12" fmla="*/ 91 w 232"/>
                <a:gd name="T13" fmla="*/ 126 h 201"/>
                <a:gd name="T14" fmla="*/ 91 w 232"/>
                <a:gd name="T15" fmla="*/ 201 h 201"/>
                <a:gd name="T16" fmla="*/ 41 w 232"/>
                <a:gd name="T17" fmla="*/ 201 h 201"/>
                <a:gd name="T18" fmla="*/ 29 w 232"/>
                <a:gd name="T19" fmla="*/ 189 h 201"/>
                <a:gd name="T20" fmla="*/ 29 w 232"/>
                <a:gd name="T21" fmla="*/ 114 h 201"/>
                <a:gd name="T22" fmla="*/ 8 w 232"/>
                <a:gd name="T23" fmla="*/ 114 h 201"/>
                <a:gd name="T24" fmla="*/ 7 w 232"/>
                <a:gd name="T25" fmla="*/ 104 h 201"/>
                <a:gd name="T26" fmla="*/ 107 w 232"/>
                <a:gd name="T27" fmla="*/ 4 h 201"/>
                <a:gd name="T28" fmla="*/ 116 w 232"/>
                <a:gd name="T29" fmla="*/ 0 h 201"/>
                <a:gd name="T30" fmla="*/ 125 w 232"/>
                <a:gd name="T31" fmla="*/ 4 h 201"/>
                <a:gd name="T32" fmla="*/ 225 w 232"/>
                <a:gd name="T33" fmla="*/ 104 h 201"/>
                <a:gd name="T34" fmla="*/ 224 w 232"/>
                <a:gd name="T35" fmla="*/ 11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2" h="201">
                  <a:moveTo>
                    <a:pt x="224" y="114"/>
                  </a:moveTo>
                  <a:lnTo>
                    <a:pt x="204" y="114"/>
                  </a:lnTo>
                  <a:lnTo>
                    <a:pt x="204" y="189"/>
                  </a:lnTo>
                  <a:cubicBezTo>
                    <a:pt x="204" y="194"/>
                    <a:pt x="201" y="201"/>
                    <a:pt x="191" y="201"/>
                  </a:cubicBezTo>
                  <a:lnTo>
                    <a:pt x="141" y="201"/>
                  </a:lnTo>
                  <a:lnTo>
                    <a:pt x="141" y="126"/>
                  </a:lnTo>
                  <a:lnTo>
                    <a:pt x="91" y="126"/>
                  </a:lnTo>
                  <a:lnTo>
                    <a:pt x="91" y="201"/>
                  </a:lnTo>
                  <a:lnTo>
                    <a:pt x="41" y="201"/>
                  </a:lnTo>
                  <a:cubicBezTo>
                    <a:pt x="31" y="201"/>
                    <a:pt x="29" y="194"/>
                    <a:pt x="29" y="189"/>
                  </a:cubicBezTo>
                  <a:lnTo>
                    <a:pt x="29" y="114"/>
                  </a:lnTo>
                  <a:lnTo>
                    <a:pt x="8" y="114"/>
                  </a:lnTo>
                  <a:cubicBezTo>
                    <a:pt x="0" y="114"/>
                    <a:pt x="2" y="109"/>
                    <a:pt x="7" y="104"/>
                  </a:cubicBezTo>
                  <a:lnTo>
                    <a:pt x="107" y="4"/>
                  </a:lnTo>
                  <a:cubicBezTo>
                    <a:pt x="110" y="1"/>
                    <a:pt x="113" y="0"/>
                    <a:pt x="116" y="0"/>
                  </a:cubicBezTo>
                  <a:cubicBezTo>
                    <a:pt x="119" y="0"/>
                    <a:pt x="122" y="1"/>
                    <a:pt x="125" y="4"/>
                  </a:cubicBezTo>
                  <a:lnTo>
                    <a:pt x="225" y="104"/>
                  </a:lnTo>
                  <a:cubicBezTo>
                    <a:pt x="230" y="109"/>
                    <a:pt x="232" y="114"/>
                    <a:pt x="224" y="11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40099" y="2975876"/>
            <a:ext cx="5930121" cy="523297"/>
            <a:chOff x="9341751" y="5081801"/>
            <a:chExt cx="5930121" cy="523297"/>
          </a:xfrm>
        </p:grpSpPr>
        <p:sp>
          <p:nvSpPr>
            <p:cNvPr id="11" name="TextBox 10"/>
            <p:cNvSpPr txBox="1"/>
            <p:nvPr/>
          </p:nvSpPr>
          <p:spPr>
            <a:xfrm>
              <a:off x="10149829" y="5136893"/>
              <a:ext cx="5122043" cy="468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4000" b="1" dirty="0"/>
                <a:t>MT: (+420) 774 907 199</a:t>
              </a:r>
              <a:endParaRPr lang="en-US" sz="4000" b="1" dirty="0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9341751" y="5081801"/>
              <a:ext cx="518894" cy="518894"/>
            </a:xfrm>
            <a:custGeom>
              <a:avLst/>
              <a:gdLst>
                <a:gd name="T0" fmla="*/ 130 w 224"/>
                <a:gd name="T1" fmla="*/ 130 h 224"/>
                <a:gd name="T2" fmla="*/ 79 w 224"/>
                <a:gd name="T3" fmla="*/ 160 h 224"/>
                <a:gd name="T4" fmla="*/ 29 w 224"/>
                <a:gd name="T5" fmla="*/ 159 h 224"/>
                <a:gd name="T6" fmla="*/ 35 w 224"/>
                <a:gd name="T7" fmla="*/ 210 h 224"/>
                <a:gd name="T8" fmla="*/ 157 w 224"/>
                <a:gd name="T9" fmla="*/ 157 h 224"/>
                <a:gd name="T10" fmla="*/ 210 w 224"/>
                <a:gd name="T11" fmla="*/ 35 h 224"/>
                <a:gd name="T12" fmla="*/ 159 w 224"/>
                <a:gd name="T13" fmla="*/ 29 h 224"/>
                <a:gd name="T14" fmla="*/ 160 w 224"/>
                <a:gd name="T15" fmla="*/ 79 h 224"/>
                <a:gd name="T16" fmla="*/ 130 w 224"/>
                <a:gd name="T17" fmla="*/ 13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24">
                  <a:moveTo>
                    <a:pt x="130" y="130"/>
                  </a:moveTo>
                  <a:cubicBezTo>
                    <a:pt x="111" y="150"/>
                    <a:pt x="88" y="169"/>
                    <a:pt x="79" y="160"/>
                  </a:cubicBezTo>
                  <a:cubicBezTo>
                    <a:pt x="66" y="147"/>
                    <a:pt x="58" y="136"/>
                    <a:pt x="29" y="159"/>
                  </a:cubicBezTo>
                  <a:cubicBezTo>
                    <a:pt x="0" y="182"/>
                    <a:pt x="22" y="197"/>
                    <a:pt x="35" y="210"/>
                  </a:cubicBezTo>
                  <a:cubicBezTo>
                    <a:pt x="49" y="224"/>
                    <a:pt x="104" y="210"/>
                    <a:pt x="157" y="157"/>
                  </a:cubicBezTo>
                  <a:cubicBezTo>
                    <a:pt x="210" y="104"/>
                    <a:pt x="224" y="49"/>
                    <a:pt x="210" y="35"/>
                  </a:cubicBezTo>
                  <a:cubicBezTo>
                    <a:pt x="197" y="22"/>
                    <a:pt x="182" y="0"/>
                    <a:pt x="159" y="29"/>
                  </a:cubicBezTo>
                  <a:cubicBezTo>
                    <a:pt x="136" y="58"/>
                    <a:pt x="147" y="66"/>
                    <a:pt x="160" y="79"/>
                  </a:cubicBezTo>
                  <a:cubicBezTo>
                    <a:pt x="169" y="88"/>
                    <a:pt x="150" y="111"/>
                    <a:pt x="130" y="13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00" b="1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415652" y="3951343"/>
            <a:ext cx="6857140" cy="1109406"/>
            <a:chOff x="9340099" y="6174121"/>
            <a:chExt cx="6857140" cy="1109406"/>
          </a:xfrm>
        </p:grpSpPr>
        <p:sp>
          <p:nvSpPr>
            <p:cNvPr id="9" name="TextBox 8"/>
            <p:cNvSpPr txBox="1"/>
            <p:nvPr/>
          </p:nvSpPr>
          <p:spPr>
            <a:xfrm>
              <a:off x="10158196" y="6174121"/>
              <a:ext cx="6039043" cy="110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4000" dirty="0">
                  <a:hlinkClick r:id="rId2"/>
                </a:rPr>
                <a:t>jaroslav.junek@nempk.cz</a:t>
              </a:r>
              <a:endParaRPr lang="cs-CZ" sz="4000" dirty="0"/>
            </a:p>
            <a:p>
              <a:pPr>
                <a:lnSpc>
                  <a:spcPts val="2520"/>
                </a:lnSpc>
              </a:pPr>
              <a:endParaRPr lang="cs-CZ" sz="4000" dirty="0"/>
            </a:p>
            <a:p>
              <a:pPr>
                <a:lnSpc>
                  <a:spcPts val="2520"/>
                </a:lnSpc>
              </a:pPr>
              <a:r>
                <a:rPr lang="cs-CZ" sz="4000" dirty="0">
                  <a:hlinkClick r:id="rId3"/>
                </a:rPr>
                <a:t>jar.nek@seznam.cz</a:t>
              </a:r>
              <a:r>
                <a:rPr lang="cs-CZ" sz="4000" dirty="0"/>
                <a:t> </a:t>
              </a:r>
              <a:endParaRPr lang="en-US" sz="4000" dirty="0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9340099" y="6272713"/>
              <a:ext cx="522199" cy="333811"/>
            </a:xfrm>
            <a:custGeom>
              <a:avLst/>
              <a:gdLst>
                <a:gd name="T0" fmla="*/ 12 w 234"/>
                <a:gd name="T1" fmla="*/ 16 h 150"/>
                <a:gd name="T2" fmla="*/ 105 w 234"/>
                <a:gd name="T3" fmla="*/ 66 h 150"/>
                <a:gd name="T4" fmla="*/ 117 w 234"/>
                <a:gd name="T5" fmla="*/ 69 h 150"/>
                <a:gd name="T6" fmla="*/ 128 w 234"/>
                <a:gd name="T7" fmla="*/ 66 h 150"/>
                <a:gd name="T8" fmla="*/ 222 w 234"/>
                <a:gd name="T9" fmla="*/ 16 h 150"/>
                <a:gd name="T10" fmla="*/ 223 w 234"/>
                <a:gd name="T11" fmla="*/ 0 h 150"/>
                <a:gd name="T12" fmla="*/ 11 w 234"/>
                <a:gd name="T13" fmla="*/ 0 h 150"/>
                <a:gd name="T14" fmla="*/ 12 w 234"/>
                <a:gd name="T15" fmla="*/ 16 h 150"/>
                <a:gd name="T16" fmla="*/ 225 w 234"/>
                <a:gd name="T17" fmla="*/ 44 h 150"/>
                <a:gd name="T18" fmla="*/ 128 w 234"/>
                <a:gd name="T19" fmla="*/ 94 h 150"/>
                <a:gd name="T20" fmla="*/ 117 w 234"/>
                <a:gd name="T21" fmla="*/ 96 h 150"/>
                <a:gd name="T22" fmla="*/ 105 w 234"/>
                <a:gd name="T23" fmla="*/ 94 h 150"/>
                <a:gd name="T24" fmla="*/ 9 w 234"/>
                <a:gd name="T25" fmla="*/ 44 h 150"/>
                <a:gd name="T26" fmla="*/ 5 w 234"/>
                <a:gd name="T27" fmla="*/ 46 h 150"/>
                <a:gd name="T28" fmla="*/ 5 w 234"/>
                <a:gd name="T29" fmla="*/ 138 h 150"/>
                <a:gd name="T30" fmla="*/ 17 w 234"/>
                <a:gd name="T31" fmla="*/ 150 h 150"/>
                <a:gd name="T32" fmla="*/ 217 w 234"/>
                <a:gd name="T33" fmla="*/ 150 h 150"/>
                <a:gd name="T34" fmla="*/ 230 w 234"/>
                <a:gd name="T35" fmla="*/ 138 h 150"/>
                <a:gd name="T36" fmla="*/ 230 w 234"/>
                <a:gd name="T37" fmla="*/ 46 h 150"/>
                <a:gd name="T38" fmla="*/ 225 w 234"/>
                <a:gd name="T39" fmla="*/ 4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50">
                  <a:moveTo>
                    <a:pt x="12" y="16"/>
                  </a:moveTo>
                  <a:cubicBezTo>
                    <a:pt x="18" y="19"/>
                    <a:pt x="102" y="65"/>
                    <a:pt x="105" y="66"/>
                  </a:cubicBezTo>
                  <a:cubicBezTo>
                    <a:pt x="109" y="68"/>
                    <a:pt x="113" y="69"/>
                    <a:pt x="117" y="69"/>
                  </a:cubicBezTo>
                  <a:cubicBezTo>
                    <a:pt x="121" y="69"/>
                    <a:pt x="125" y="68"/>
                    <a:pt x="128" y="66"/>
                  </a:cubicBezTo>
                  <a:cubicBezTo>
                    <a:pt x="131" y="65"/>
                    <a:pt x="216" y="19"/>
                    <a:pt x="222" y="16"/>
                  </a:cubicBezTo>
                  <a:cubicBezTo>
                    <a:pt x="228" y="13"/>
                    <a:pt x="234" y="0"/>
                    <a:pt x="223" y="0"/>
                  </a:cubicBezTo>
                  <a:lnTo>
                    <a:pt x="11" y="0"/>
                  </a:lnTo>
                  <a:cubicBezTo>
                    <a:pt x="0" y="0"/>
                    <a:pt x="6" y="13"/>
                    <a:pt x="12" y="16"/>
                  </a:cubicBezTo>
                  <a:close/>
                  <a:moveTo>
                    <a:pt x="225" y="44"/>
                  </a:moveTo>
                  <a:cubicBezTo>
                    <a:pt x="218" y="47"/>
                    <a:pt x="132" y="92"/>
                    <a:pt x="128" y="94"/>
                  </a:cubicBezTo>
                  <a:cubicBezTo>
                    <a:pt x="124" y="96"/>
                    <a:pt x="121" y="96"/>
                    <a:pt x="117" y="96"/>
                  </a:cubicBezTo>
                  <a:cubicBezTo>
                    <a:pt x="113" y="96"/>
                    <a:pt x="110" y="96"/>
                    <a:pt x="105" y="94"/>
                  </a:cubicBezTo>
                  <a:cubicBezTo>
                    <a:pt x="101" y="92"/>
                    <a:pt x="16" y="47"/>
                    <a:pt x="9" y="44"/>
                  </a:cubicBezTo>
                  <a:cubicBezTo>
                    <a:pt x="4" y="41"/>
                    <a:pt x="5" y="44"/>
                    <a:pt x="5" y="46"/>
                  </a:cubicBezTo>
                  <a:lnTo>
                    <a:pt x="5" y="138"/>
                  </a:lnTo>
                  <a:cubicBezTo>
                    <a:pt x="5" y="143"/>
                    <a:pt x="12" y="150"/>
                    <a:pt x="17" y="150"/>
                  </a:cubicBezTo>
                  <a:lnTo>
                    <a:pt x="217" y="150"/>
                  </a:lnTo>
                  <a:cubicBezTo>
                    <a:pt x="222" y="150"/>
                    <a:pt x="230" y="143"/>
                    <a:pt x="230" y="138"/>
                  </a:cubicBezTo>
                  <a:lnTo>
                    <a:pt x="230" y="46"/>
                  </a:lnTo>
                  <a:cubicBezTo>
                    <a:pt x="230" y="44"/>
                    <a:pt x="230" y="41"/>
                    <a:pt x="225" y="4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pic>
        <p:nvPicPr>
          <p:cNvPr id="1026" name="Picture 2" descr="D:\Dropbox\FNOL\FNOL_Design manual\PPT\FNOL_logo_bi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40" y="9166816"/>
            <a:ext cx="2810513" cy="73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ástupný symbol obrázku 15">
            <a:extLst>
              <a:ext uri="{FF2B5EF4-FFF2-40B4-BE49-F238E27FC236}">
                <a16:creationId xmlns:a16="http://schemas.microsoft.com/office/drawing/2014/main" id="{8F7AA56F-B403-4F47-B519-99565162A1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847855" cy="9703523"/>
          </a:xfrm>
        </p:spPr>
      </p:sp>
      <p:pic>
        <p:nvPicPr>
          <p:cNvPr id="23" name="Zástupný symbol pro obrázek 3">
            <a:extLst>
              <a:ext uri="{FF2B5EF4-FFF2-40B4-BE49-F238E27FC236}">
                <a16:creationId xmlns:a16="http://schemas.microsoft.com/office/drawing/2014/main" id="{AAA16DAE-37D1-4288-BD2A-08CB13B7D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7136" y="227918"/>
            <a:ext cx="5256584" cy="9345039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A6FC999A-F7C8-4752-9FB4-43C5855419C4}"/>
              </a:ext>
            </a:extLst>
          </p:cNvPr>
          <p:cNvSpPr txBox="1"/>
          <p:nvPr/>
        </p:nvSpPr>
        <p:spPr>
          <a:xfrm>
            <a:off x="9451715" y="7087716"/>
            <a:ext cx="69650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/>
              <a:t>Děkuji za pozornost.</a:t>
            </a:r>
          </a:p>
          <a:p>
            <a:pPr algn="ctr"/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25902545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6944781"/>
          </a:xfrm>
        </p:spPr>
        <p:txBody>
          <a:bodyPr/>
          <a:lstStyle/>
          <a:p>
            <a:pPr marL="285750" indent="-285750">
              <a:lnSpc>
                <a:spcPct val="100000"/>
              </a:lnSpc>
            </a:pPr>
            <a:endParaRPr lang="cs-CZ" sz="6000" b="1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3200" dirty="0"/>
          </a:p>
          <a:p>
            <a:pPr marL="285750" indent="-285750">
              <a:lnSpc>
                <a:spcPct val="100000"/>
              </a:lnSpc>
            </a:pPr>
            <a:endParaRPr lang="cs-CZ" sz="3200" b="1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3200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3200" dirty="0"/>
          </a:p>
          <a:p>
            <a:endParaRPr lang="cs-CZ" sz="2400" dirty="0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863080" y="754418"/>
            <a:ext cx="16705856" cy="122073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cs-CZ" sz="6700" b="1" dirty="0">
                <a:solidFill>
                  <a:schemeClr val="accent1"/>
                </a:solidFill>
                <a:ea typeface="Roboto Condensed" panose="02000000000000000000" pitchFamily="2" charset="0"/>
              </a:rPr>
            </a:br>
            <a:r>
              <a:rPr lang="cs-CZ" sz="6700" b="1" dirty="0">
                <a:solidFill>
                  <a:schemeClr val="bg1"/>
                </a:solidFill>
                <a:ea typeface="Roboto Condensed" panose="02000000000000000000" pitchFamily="2" charset="0"/>
              </a:rPr>
              <a:t> </a:t>
            </a:r>
            <a:r>
              <a:rPr lang="cs-CZ" sz="4900" b="1" dirty="0">
                <a:solidFill>
                  <a:srgbClr val="FFFF00"/>
                </a:solidFill>
              </a:rPr>
              <a:t>VEŘEJNÉ ZAKÁZKY </a:t>
            </a:r>
            <a:r>
              <a:rPr lang="cs-CZ" sz="4900" dirty="0">
                <a:solidFill>
                  <a:srgbClr val="FFFF00"/>
                </a:solidFill>
              </a:rPr>
              <a:t>VE ZDRAVOTNICTVÍ</a:t>
            </a:r>
            <a:br>
              <a:rPr lang="cs-CZ" sz="9600" b="1" dirty="0">
                <a:solidFill>
                  <a:schemeClr val="accent1"/>
                </a:solidFill>
                <a:ea typeface="Roboto Condensed" panose="02000000000000000000" pitchFamily="2" charset="0"/>
              </a:rPr>
            </a:br>
            <a:endParaRPr lang="en-US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158" y="2033569"/>
            <a:ext cx="9433048" cy="7620048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007096" y="7735788"/>
            <a:ext cx="6481390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</a:t>
            </a:r>
          </a:p>
          <a:p>
            <a:r>
              <a:rPr lang="cs-CZ" dirty="0"/>
              <a:t>KUDA, BERÁNKOVÁ: FACILITY MANAGEMENT</a:t>
            </a:r>
          </a:p>
          <a:p>
            <a:r>
              <a:rPr lang="cs-CZ" dirty="0"/>
              <a:t>TZB INFO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007096" y="2551212"/>
            <a:ext cx="69974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/>
              <a:t>Náklady životního cyklu</a:t>
            </a:r>
          </a:p>
          <a:p>
            <a:r>
              <a:rPr lang="cs-CZ" sz="5400" b="1" dirty="0"/>
              <a:t>stavebního objektu</a:t>
            </a:r>
          </a:p>
        </p:txBody>
      </p:sp>
    </p:spTree>
    <p:extLst>
      <p:ext uri="{BB962C8B-B14F-4D97-AF65-F5344CB8AC3E}">
        <p14:creationId xmlns:p14="http://schemas.microsoft.com/office/powerpoint/2010/main" val="34500803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6331C7-BF99-4C8F-B185-5E5EEADEE624}"/>
              </a:ext>
            </a:extLst>
          </p:cNvPr>
          <p:cNvSpPr txBox="1">
            <a:spLocks/>
          </p:cNvSpPr>
          <p:nvPr/>
        </p:nvSpPr>
        <p:spPr>
          <a:xfrm>
            <a:off x="863080" y="754418"/>
            <a:ext cx="16705856" cy="12207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rmAutofit fontScale="25000" lnSpcReduction="20000"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cs-CZ" sz="14700" b="1" dirty="0">
                <a:solidFill>
                  <a:srgbClr val="FFFF00"/>
                </a:solidFill>
              </a:rPr>
            </a:br>
            <a:r>
              <a:rPr lang="cs-CZ" sz="17600" b="1" dirty="0">
                <a:solidFill>
                  <a:srgbClr val="FFFF00"/>
                </a:solidFill>
              </a:rPr>
              <a:t>VEŘEJNÉ ZAKÁZKY </a:t>
            </a:r>
            <a:r>
              <a:rPr lang="cs-CZ" sz="17600" dirty="0">
                <a:solidFill>
                  <a:srgbClr val="FFFF00"/>
                </a:solidFill>
              </a:rPr>
              <a:t>VE ZDRAVOTNICTVÍ</a:t>
            </a:r>
            <a:br>
              <a:rPr lang="cs-CZ" sz="7200" dirty="0">
                <a:solidFill>
                  <a:srgbClr val="FFFF00"/>
                </a:solidFill>
              </a:rPr>
            </a:br>
            <a:r>
              <a:rPr lang="cs-CZ" sz="6700" b="1" dirty="0">
                <a:solidFill>
                  <a:schemeClr val="accent1"/>
                </a:solidFill>
                <a:ea typeface="Roboto Condensed" panose="02000000000000000000" pitchFamily="2" charset="0"/>
              </a:rPr>
              <a:t> </a:t>
            </a:r>
            <a:br>
              <a:rPr lang="cs-CZ" sz="9600" b="1" dirty="0">
                <a:solidFill>
                  <a:schemeClr val="accent1"/>
                </a:solidFill>
                <a:ea typeface="Roboto Condensed" panose="02000000000000000000" pitchFamily="2" charset="0"/>
              </a:rPr>
            </a:br>
            <a:endParaRPr lang="en-US" dirty="0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799B36A7-60C6-48D9-8A58-16410F8BB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14" y="4992687"/>
            <a:ext cx="1828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03CF82F-FA09-42A9-BB47-9F80A4833001}"/>
              </a:ext>
            </a:extLst>
          </p:cNvPr>
          <p:cNvSpPr txBox="1"/>
          <p:nvPr/>
        </p:nvSpPr>
        <p:spPr>
          <a:xfrm>
            <a:off x="1583160" y="3511061"/>
            <a:ext cx="8771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4800" b="1" dirty="0"/>
          </a:p>
          <a:p>
            <a:pPr lvl="1"/>
            <a:endParaRPr lang="cs-CZ" sz="4800" b="1" dirty="0"/>
          </a:p>
          <a:p>
            <a:pPr lvl="1"/>
            <a:endParaRPr lang="cs-CZ" sz="4800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7F2ADAD-DCDC-44DA-B518-C55396447355}"/>
              </a:ext>
            </a:extLst>
          </p:cNvPr>
          <p:cNvSpPr txBox="1"/>
          <p:nvPr/>
        </p:nvSpPr>
        <p:spPr>
          <a:xfrm>
            <a:off x="863080" y="2112582"/>
            <a:ext cx="15985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 Celkové náklady životního cyklu – konkrétní budova v NPK, a.s.:</a:t>
            </a: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BC10CED1-293F-4E03-A340-62DE29DD1C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89813"/>
              </p:ext>
            </p:extLst>
          </p:nvPr>
        </p:nvGraphicFramePr>
        <p:xfrm>
          <a:off x="3743400" y="2920286"/>
          <a:ext cx="9865096" cy="6327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1922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6331C7-BF99-4C8F-B185-5E5EEADEE624}"/>
              </a:ext>
            </a:extLst>
          </p:cNvPr>
          <p:cNvSpPr txBox="1">
            <a:spLocks/>
          </p:cNvSpPr>
          <p:nvPr/>
        </p:nvSpPr>
        <p:spPr>
          <a:xfrm>
            <a:off x="863080" y="754418"/>
            <a:ext cx="16705856" cy="12207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rmAutofit fontScale="25000" lnSpcReduction="20000"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cs-CZ" sz="14700" b="1" dirty="0">
                <a:solidFill>
                  <a:srgbClr val="FFFF00"/>
                </a:solidFill>
              </a:rPr>
            </a:br>
            <a:r>
              <a:rPr lang="cs-CZ" sz="17600" b="1" dirty="0">
                <a:solidFill>
                  <a:srgbClr val="FFFF00"/>
                </a:solidFill>
              </a:rPr>
              <a:t>VEŘEJNÉ ZAKÁZKY </a:t>
            </a:r>
            <a:r>
              <a:rPr lang="cs-CZ" sz="17600" dirty="0">
                <a:solidFill>
                  <a:srgbClr val="FFFF00"/>
                </a:solidFill>
              </a:rPr>
              <a:t>VE ZDRAVOTNICTVÍ</a:t>
            </a:r>
            <a:br>
              <a:rPr lang="cs-CZ" sz="7200" dirty="0">
                <a:solidFill>
                  <a:srgbClr val="FFFF00"/>
                </a:solidFill>
              </a:rPr>
            </a:br>
            <a:r>
              <a:rPr lang="cs-CZ" sz="6700" b="1" dirty="0">
                <a:solidFill>
                  <a:schemeClr val="accent1"/>
                </a:solidFill>
                <a:ea typeface="Roboto Condensed" panose="02000000000000000000" pitchFamily="2" charset="0"/>
              </a:rPr>
              <a:t> </a:t>
            </a:r>
            <a:br>
              <a:rPr lang="cs-CZ" sz="9600" b="1" dirty="0">
                <a:solidFill>
                  <a:schemeClr val="accent1"/>
                </a:solidFill>
                <a:ea typeface="Roboto Condensed" panose="02000000000000000000" pitchFamily="2" charset="0"/>
              </a:rPr>
            </a:br>
            <a:endParaRPr lang="en-US" dirty="0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799B36A7-60C6-48D9-8A58-16410F8BB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14" y="4992687"/>
            <a:ext cx="1828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03CF82F-FA09-42A9-BB47-9F80A4833001}"/>
              </a:ext>
            </a:extLst>
          </p:cNvPr>
          <p:cNvSpPr txBox="1"/>
          <p:nvPr/>
        </p:nvSpPr>
        <p:spPr>
          <a:xfrm>
            <a:off x="1583160" y="3511061"/>
            <a:ext cx="8771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4800" b="1" dirty="0"/>
          </a:p>
          <a:p>
            <a:pPr lvl="1"/>
            <a:endParaRPr lang="cs-CZ" sz="4800" b="1" dirty="0"/>
          </a:p>
          <a:p>
            <a:pPr lvl="1"/>
            <a:endParaRPr lang="cs-CZ" sz="4800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7F2ADAD-DCDC-44DA-B518-C55396447355}"/>
              </a:ext>
            </a:extLst>
          </p:cNvPr>
          <p:cNvSpPr txBox="1"/>
          <p:nvPr/>
        </p:nvSpPr>
        <p:spPr>
          <a:xfrm>
            <a:off x="863080" y="2112582"/>
            <a:ext cx="14885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 Celkové náklady životního cyklu – konkrétní budova v NPK, a.s.: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384CC524-6700-445E-96B3-76B337D34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094986"/>
              </p:ext>
            </p:extLst>
          </p:nvPr>
        </p:nvGraphicFramePr>
        <p:xfrm>
          <a:off x="1367136" y="4397375"/>
          <a:ext cx="15841760" cy="47383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246764">
                  <a:extLst>
                    <a:ext uri="{9D8B030D-6E8A-4147-A177-3AD203B41FA5}">
                      <a16:colId xmlns:a16="http://schemas.microsoft.com/office/drawing/2014/main" val="1615929662"/>
                    </a:ext>
                  </a:extLst>
                </a:gridCol>
                <a:gridCol w="7594996">
                  <a:extLst>
                    <a:ext uri="{9D8B030D-6E8A-4147-A177-3AD203B41FA5}">
                      <a16:colId xmlns:a16="http://schemas.microsoft.com/office/drawing/2014/main" val="1860928544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cs-CZ" sz="4400" b="1" u="none" strike="noStrike" dirty="0">
                          <a:effectLst/>
                        </a:rPr>
                        <a:t> </a:t>
                      </a:r>
                      <a:endParaRPr lang="cs-CZ" sz="4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400" b="1" u="none" strike="noStrike" dirty="0">
                          <a:effectLst/>
                        </a:rPr>
                        <a:t>Náklady v %</a:t>
                      </a:r>
                      <a:endParaRPr lang="cs-CZ" sz="4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701105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cs-CZ" sz="4400" b="1" u="none" strike="noStrike">
                          <a:effectLst/>
                        </a:rPr>
                        <a:t>Projektové práce</a:t>
                      </a:r>
                      <a:endParaRPr lang="cs-CZ" sz="4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400" b="1" u="none" strike="noStrike">
                          <a:effectLst/>
                        </a:rPr>
                        <a:t>0,6%</a:t>
                      </a:r>
                      <a:endParaRPr lang="cs-CZ" sz="4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7134075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cs-CZ" sz="4400" b="1" u="none" strike="noStrike">
                          <a:effectLst/>
                        </a:rPr>
                        <a:t>Pořizovací náklady stavby</a:t>
                      </a:r>
                      <a:endParaRPr lang="cs-CZ" sz="4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400" b="1" u="none" strike="noStrike">
                          <a:effectLst/>
                        </a:rPr>
                        <a:t>23,4%</a:t>
                      </a:r>
                      <a:endParaRPr lang="cs-CZ" sz="4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9567712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cs-CZ" sz="4400" b="1" u="none" strike="noStrike">
                          <a:effectLst/>
                        </a:rPr>
                        <a:t>Provozní náklady budovy</a:t>
                      </a:r>
                      <a:endParaRPr lang="cs-CZ" sz="4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400" b="1" u="none" strike="noStrike">
                          <a:effectLst/>
                        </a:rPr>
                        <a:t>29,5%</a:t>
                      </a:r>
                      <a:endParaRPr lang="cs-CZ" sz="4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0672496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cs-CZ" sz="4400" b="1" u="none" strike="noStrike">
                          <a:effectLst/>
                        </a:rPr>
                        <a:t>Udržovací náklady budovy</a:t>
                      </a:r>
                      <a:endParaRPr lang="cs-CZ" sz="4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400" b="1" u="none" strike="noStrike">
                          <a:effectLst/>
                        </a:rPr>
                        <a:t>42,2%</a:t>
                      </a:r>
                      <a:endParaRPr lang="cs-CZ" sz="4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991158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4400" b="1" u="none" strike="noStrike">
                          <a:effectLst/>
                        </a:rPr>
                        <a:t>Náklady na likvidaci stavby</a:t>
                      </a:r>
                      <a:endParaRPr lang="cs-CZ" sz="4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400" b="1" u="none" strike="noStrike">
                          <a:effectLst/>
                        </a:rPr>
                        <a:t>4,3%</a:t>
                      </a:r>
                      <a:endParaRPr lang="cs-CZ" sz="4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049330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4400" b="1" u="none" strike="noStrike">
                          <a:effectLst/>
                        </a:rPr>
                        <a:t>Celkem</a:t>
                      </a:r>
                      <a:endParaRPr lang="cs-CZ" sz="4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400" b="1" u="none" strike="noStrike" dirty="0">
                          <a:effectLst/>
                        </a:rPr>
                        <a:t>100,0%</a:t>
                      </a:r>
                      <a:endParaRPr lang="cs-CZ" sz="4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81354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886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19064" y="1943135"/>
            <a:ext cx="17065896" cy="1760205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3200" dirty="0"/>
          </a:p>
          <a:p>
            <a:pPr marL="285750" indent="-285750">
              <a:lnSpc>
                <a:spcPct val="100000"/>
              </a:lnSpc>
            </a:pPr>
            <a:r>
              <a:rPr lang="cs-CZ" sz="4800" b="1" dirty="0"/>
              <a:t>Jak jsou soutěženy projektové dokumentace u veřejných zadavatelů /2018 – 2020/</a:t>
            </a:r>
          </a:p>
          <a:p>
            <a:pPr marL="285750" indent="-285750">
              <a:lnSpc>
                <a:spcPct val="100000"/>
              </a:lnSpc>
            </a:pPr>
            <a:endParaRPr lang="cs-CZ" sz="4400" b="1" dirty="0"/>
          </a:p>
          <a:p>
            <a:pPr marL="285750" indent="-285750">
              <a:lnSpc>
                <a:spcPct val="100000"/>
              </a:lnSpc>
            </a:pPr>
            <a:endParaRPr lang="cs-CZ" sz="4400" dirty="0"/>
          </a:p>
          <a:p>
            <a:pPr marL="285750" indent="-285750">
              <a:lnSpc>
                <a:spcPct val="100000"/>
              </a:lnSpc>
            </a:pPr>
            <a:endParaRPr lang="cs-CZ" sz="4400" dirty="0"/>
          </a:p>
          <a:p>
            <a:endParaRPr lang="cs-CZ" dirty="0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863080" y="754418"/>
            <a:ext cx="16705856" cy="122073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cs-CZ" sz="6700" b="1" dirty="0">
                <a:solidFill>
                  <a:schemeClr val="accent1"/>
                </a:solidFill>
                <a:ea typeface="Roboto Condensed" panose="02000000000000000000" pitchFamily="2" charset="0"/>
              </a:rPr>
            </a:br>
            <a:r>
              <a:rPr lang="cs-CZ" sz="4900" b="1" dirty="0">
                <a:solidFill>
                  <a:schemeClr val="bg1"/>
                </a:solidFill>
                <a:ea typeface="Roboto Condensed" panose="02000000000000000000" pitchFamily="2" charset="0"/>
              </a:rPr>
              <a:t> </a:t>
            </a:r>
            <a:r>
              <a:rPr lang="cs-CZ" sz="4900" b="1" dirty="0">
                <a:solidFill>
                  <a:srgbClr val="FFFF00"/>
                </a:solidFill>
              </a:rPr>
              <a:t>VEŘEJNÉ ZAKÁZKY </a:t>
            </a:r>
            <a:r>
              <a:rPr lang="cs-CZ" sz="4900" dirty="0">
                <a:solidFill>
                  <a:srgbClr val="FFFF00"/>
                </a:solidFill>
              </a:rPr>
              <a:t>VE ZDRAVOTNICTVÍ</a:t>
            </a:r>
            <a:br>
              <a:rPr lang="cs-CZ" sz="9600" b="1" dirty="0">
                <a:solidFill>
                  <a:schemeClr val="accent1"/>
                </a:solidFill>
                <a:ea typeface="Roboto Condensed" panose="02000000000000000000" pitchFamily="2" charset="0"/>
              </a:rPr>
            </a:br>
            <a:endParaRPr lang="en-US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92300" y="3415308"/>
            <a:ext cx="14905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600" b="1" dirty="0"/>
          </a:p>
          <a:p>
            <a:endParaRPr lang="cs-CZ" sz="3600" b="1" dirty="0"/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F80D96A0-CD32-4B1A-92C0-CECB99A88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00727"/>
              </p:ext>
            </p:extLst>
          </p:nvPr>
        </p:nvGraphicFramePr>
        <p:xfrm>
          <a:off x="3048000" y="4279404"/>
          <a:ext cx="12192000" cy="3838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1984">
                  <a:extLst>
                    <a:ext uri="{9D8B030D-6E8A-4147-A177-3AD203B41FA5}">
                      <a16:colId xmlns:a16="http://schemas.microsoft.com/office/drawing/2014/main" val="874024023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663240145"/>
                    </a:ext>
                  </a:extLst>
                </a:gridCol>
                <a:gridCol w="3071664">
                  <a:extLst>
                    <a:ext uri="{9D8B030D-6E8A-4147-A177-3AD203B41FA5}">
                      <a16:colId xmlns:a16="http://schemas.microsoft.com/office/drawing/2014/main" val="1878719274"/>
                    </a:ext>
                  </a:extLst>
                </a:gridCol>
              </a:tblGrid>
              <a:tr h="662473">
                <a:tc>
                  <a:txBody>
                    <a:bodyPr/>
                    <a:lstStyle/>
                    <a:p>
                      <a:r>
                        <a:rPr lang="cs-CZ" sz="3600" b="1" dirty="0"/>
                        <a:t>Typ soutěže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/>
                        <a:t>Dle počtu zakázek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/>
                        <a:t>Dle hodnoty zakázek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582407"/>
                  </a:ext>
                </a:extLst>
              </a:tr>
              <a:tr h="662473">
                <a:tc>
                  <a:txBody>
                    <a:bodyPr/>
                    <a:lstStyle/>
                    <a:p>
                      <a:r>
                        <a:rPr lang="cs-CZ" sz="3600" b="1" dirty="0"/>
                        <a:t>Architektonická soutěž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/>
                        <a:t>0,78 %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/>
                        <a:t>2,6 %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397779"/>
                  </a:ext>
                </a:extLst>
              </a:tr>
              <a:tr h="662473">
                <a:tc>
                  <a:txBody>
                    <a:bodyPr/>
                    <a:lstStyle/>
                    <a:p>
                      <a:r>
                        <a:rPr lang="cs-CZ" sz="3600" b="1" dirty="0"/>
                        <a:t>VZ s jedním </a:t>
                      </a:r>
                      <a:r>
                        <a:rPr lang="cs-CZ" sz="3600" b="1" dirty="0" err="1"/>
                        <a:t>kriteriem</a:t>
                      </a:r>
                      <a:r>
                        <a:rPr lang="cs-CZ" sz="3600" b="1" dirty="0"/>
                        <a:t> CENA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/>
                        <a:t>88 %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/>
                        <a:t>82 %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28358"/>
                  </a:ext>
                </a:extLst>
              </a:tr>
              <a:tr h="662473">
                <a:tc>
                  <a:txBody>
                    <a:bodyPr/>
                    <a:lstStyle/>
                    <a:p>
                      <a:r>
                        <a:rPr lang="cs-CZ" sz="3600" b="1" dirty="0"/>
                        <a:t>VZ s více kritérii CENA + 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/>
                        <a:t>9,9 %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/>
                        <a:t>11,7 %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229574"/>
                  </a:ext>
                </a:extLst>
              </a:tr>
              <a:tr h="662473">
                <a:tc>
                  <a:txBody>
                    <a:bodyPr/>
                    <a:lstStyle/>
                    <a:p>
                      <a:r>
                        <a:rPr lang="cs-CZ" sz="3600" b="1" dirty="0"/>
                        <a:t>Ostatní zadání (BIM, JŘSU, 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/>
                        <a:t>1,32 %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/>
                        <a:t>3,7 %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328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0803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5760371"/>
          </a:xfrm>
        </p:spPr>
        <p:txBody>
          <a:bodyPr/>
          <a:lstStyle/>
          <a:p>
            <a:pPr marL="285750" indent="-285750">
              <a:lnSpc>
                <a:spcPct val="100000"/>
              </a:lnSpc>
            </a:pPr>
            <a:endParaRPr lang="cs-CZ" sz="3200" b="1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3200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3200" dirty="0"/>
          </a:p>
          <a:p>
            <a:endParaRPr lang="cs-CZ" dirty="0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863080" y="754418"/>
            <a:ext cx="16705856" cy="122073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cs-CZ" sz="6700" b="1" dirty="0">
                <a:solidFill>
                  <a:schemeClr val="accent1"/>
                </a:solidFill>
                <a:ea typeface="Roboto Condensed" panose="02000000000000000000" pitchFamily="2" charset="0"/>
              </a:rPr>
            </a:br>
            <a:r>
              <a:rPr lang="cs-CZ" sz="6700" b="1" dirty="0">
                <a:solidFill>
                  <a:schemeClr val="bg1"/>
                </a:solidFill>
                <a:ea typeface="Roboto Condensed" panose="02000000000000000000" pitchFamily="2" charset="0"/>
              </a:rPr>
              <a:t> </a:t>
            </a:r>
            <a:r>
              <a:rPr lang="cs-CZ" sz="4900" b="1" dirty="0">
                <a:solidFill>
                  <a:srgbClr val="FFFF00"/>
                </a:solidFill>
              </a:rPr>
              <a:t>VEŘEJNÉ ZAKÁZKY </a:t>
            </a:r>
            <a:r>
              <a:rPr lang="cs-CZ" sz="4900" dirty="0">
                <a:solidFill>
                  <a:srgbClr val="FFFF00"/>
                </a:solidFill>
              </a:rPr>
              <a:t>VE ZDRAVOTNICTVÍ</a:t>
            </a:r>
            <a:r>
              <a:rPr lang="cs-CZ" sz="4900" b="1" dirty="0">
                <a:solidFill>
                  <a:schemeClr val="accent1"/>
                </a:solidFill>
                <a:ea typeface="Roboto Condensed" panose="02000000000000000000" pitchFamily="2" charset="0"/>
              </a:rPr>
              <a:t> </a:t>
            </a:r>
            <a:br>
              <a:rPr lang="cs-CZ" sz="9600" b="1" dirty="0">
                <a:solidFill>
                  <a:schemeClr val="accent1"/>
                </a:solidFill>
                <a:ea typeface="Roboto Condensed" panose="02000000000000000000" pitchFamily="2" charset="0"/>
              </a:rPr>
            </a:br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DF0BDDB-7350-4567-937B-91DAED49B4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3" t="23860" r="18209" b="13402"/>
          <a:stretch/>
        </p:blipFill>
        <p:spPr bwMode="auto">
          <a:xfrm>
            <a:off x="2983449" y="2877200"/>
            <a:ext cx="12465117" cy="679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8F0EA60-DE3C-473C-A50D-4574C07D8BF8}"/>
              </a:ext>
            </a:extLst>
          </p:cNvPr>
          <p:cNvSpPr txBox="1"/>
          <p:nvPr/>
        </p:nvSpPr>
        <p:spPr>
          <a:xfrm>
            <a:off x="4499484" y="2072231"/>
            <a:ext cx="9433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„Vždy se najde někdo, kdo to udělá levněji“</a:t>
            </a:r>
          </a:p>
        </p:txBody>
      </p:sp>
    </p:spTree>
    <p:extLst>
      <p:ext uri="{BB962C8B-B14F-4D97-AF65-F5344CB8AC3E}">
        <p14:creationId xmlns:p14="http://schemas.microsoft.com/office/powerpoint/2010/main" val="34500803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863080" y="754418"/>
            <a:ext cx="16705856" cy="122073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cs-CZ" sz="6700" b="1" dirty="0">
                <a:solidFill>
                  <a:schemeClr val="accent1"/>
                </a:solidFill>
                <a:ea typeface="Roboto Condensed" panose="02000000000000000000" pitchFamily="2" charset="0"/>
              </a:rPr>
            </a:br>
            <a:r>
              <a:rPr lang="cs-CZ" sz="6700" b="1" dirty="0">
                <a:solidFill>
                  <a:schemeClr val="bg1"/>
                </a:solidFill>
                <a:ea typeface="Roboto Condensed" panose="02000000000000000000" pitchFamily="2" charset="0"/>
              </a:rPr>
              <a:t> </a:t>
            </a:r>
            <a:r>
              <a:rPr lang="cs-CZ" sz="4900" b="1" dirty="0">
                <a:solidFill>
                  <a:srgbClr val="FFFF00"/>
                </a:solidFill>
              </a:rPr>
              <a:t>VEŘEJNÉ ZAKÁZKY </a:t>
            </a:r>
            <a:r>
              <a:rPr lang="cs-CZ" sz="4900" dirty="0">
                <a:solidFill>
                  <a:srgbClr val="FFFF00"/>
                </a:solidFill>
              </a:rPr>
              <a:t>VE ZDRAVOTNICTVÍ</a:t>
            </a:r>
            <a:br>
              <a:rPr lang="cs-CZ" sz="9600" b="1" dirty="0">
                <a:solidFill>
                  <a:schemeClr val="accent1"/>
                </a:solidFill>
                <a:ea typeface="Roboto Condensed" panose="02000000000000000000" pitchFamily="2" charset="0"/>
              </a:rPr>
            </a:br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2E37E2E-FA86-4831-8564-8870D25142CC}"/>
              </a:ext>
            </a:extLst>
          </p:cNvPr>
          <p:cNvSpPr/>
          <p:nvPr/>
        </p:nvSpPr>
        <p:spPr>
          <a:xfrm>
            <a:off x="863080" y="2142679"/>
            <a:ext cx="16201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Proč vznikají změny (více/méně práce) při realizaci stavby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5E2EDF6-9EEE-4CC5-AFED-9F5B72252E19}"/>
              </a:ext>
            </a:extLst>
          </p:cNvPr>
          <p:cNvSpPr txBox="1"/>
          <p:nvPr/>
        </p:nvSpPr>
        <p:spPr>
          <a:xfrm>
            <a:off x="2447256" y="3415308"/>
            <a:ext cx="14761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600" b="1" dirty="0"/>
              <a:t>Dodatečné požadavky investora (uživatele) …. = špatné definované zadání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600" b="1" dirty="0"/>
              <a:t>Požadavky zhotovitele na jiná technická řešení ……. = méně práce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600" b="1" dirty="0"/>
              <a:t>Nepředvídatelné okolnosti ….. = podcenění průzkumů a jiných přípravných prací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600" b="1" dirty="0"/>
              <a:t>Vady projektové dokumentace ….. = nesoulad výkresové části a VV, koordinace jednotlivých řemesel, ……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0F4CE94-3FCA-4BE4-9B73-5268D20776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10364" y="3956437"/>
            <a:ext cx="7087716" cy="531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1045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F1CBA0E5-0087-4386-9530-4B0889056378}"/>
              </a:ext>
            </a:extLst>
          </p:cNvPr>
          <p:cNvSpPr txBox="1"/>
          <p:nvPr/>
        </p:nvSpPr>
        <p:spPr>
          <a:xfrm>
            <a:off x="320746" y="2047156"/>
            <a:ext cx="17646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  Jak postupovat – přípravná fáze stavby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1D502DA8-BE5F-4A17-AFE7-86F69E4FE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80" y="754418"/>
            <a:ext cx="16705856" cy="122073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cs-CZ" sz="6700" b="1" dirty="0">
                <a:solidFill>
                  <a:schemeClr val="accent1"/>
                </a:solidFill>
                <a:ea typeface="Roboto Condensed" panose="02000000000000000000" pitchFamily="2" charset="0"/>
              </a:rPr>
            </a:br>
            <a:r>
              <a:rPr lang="cs-CZ" sz="6700" b="1" dirty="0">
                <a:solidFill>
                  <a:schemeClr val="bg1"/>
                </a:solidFill>
                <a:ea typeface="Roboto Condensed" panose="02000000000000000000" pitchFamily="2" charset="0"/>
              </a:rPr>
              <a:t> </a:t>
            </a:r>
            <a:r>
              <a:rPr lang="cs-CZ" sz="4900" b="1" dirty="0">
                <a:solidFill>
                  <a:srgbClr val="FFFF00"/>
                </a:solidFill>
              </a:rPr>
              <a:t>VEŘEJNÉ ZAKÁZKY </a:t>
            </a:r>
            <a:r>
              <a:rPr lang="cs-CZ" sz="4900" dirty="0">
                <a:solidFill>
                  <a:srgbClr val="FFFF00"/>
                </a:solidFill>
              </a:rPr>
              <a:t>VE ZDRAVOTNICTVÍ</a:t>
            </a:r>
            <a:br>
              <a:rPr lang="cs-CZ" sz="9600" b="1" dirty="0">
                <a:solidFill>
                  <a:schemeClr val="accent1"/>
                </a:solidFill>
                <a:ea typeface="Roboto Condensed" panose="02000000000000000000" pitchFamily="2" charset="0"/>
              </a:rPr>
            </a:br>
            <a:endParaRPr lang="en-US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87A22D0-1C33-4D0E-B593-7E5F63C49893}"/>
              </a:ext>
            </a:extLst>
          </p:cNvPr>
          <p:cNvSpPr txBox="1"/>
          <p:nvPr/>
        </p:nvSpPr>
        <p:spPr>
          <a:xfrm>
            <a:off x="1079104" y="3034665"/>
            <a:ext cx="18698276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LcPeriod"/>
            </a:pPr>
            <a:r>
              <a:rPr lang="cs-CZ" sz="4000" b="1" dirty="0"/>
              <a:t>STUDIE</a:t>
            </a:r>
          </a:p>
          <a:p>
            <a:pPr marL="1943100" lvl="2" indent="-571500">
              <a:buFont typeface="Arial" panose="020B0604020202020204" pitchFamily="34" charset="0"/>
              <a:buChar char="•"/>
            </a:pPr>
            <a:r>
              <a:rPr lang="cs-CZ" sz="4000" b="1" dirty="0"/>
              <a:t>Specifikace užitných parametrů stavby</a:t>
            </a:r>
          </a:p>
          <a:p>
            <a:pPr marL="1943100" lvl="2" indent="-571500">
              <a:buFont typeface="Arial" panose="020B0604020202020204" pitchFamily="34" charset="0"/>
              <a:buChar char="•"/>
            </a:pPr>
            <a:r>
              <a:rPr lang="cs-CZ" sz="4000" b="1" dirty="0"/>
              <a:t>Logistická studie (nemocniční stavby jsou jedny z nejsložitějších staveb) </a:t>
            </a:r>
          </a:p>
          <a:p>
            <a:pPr marL="2628900" lvl="3" indent="-571500">
              <a:buFont typeface="Arial" panose="020B0604020202020204" pitchFamily="34" charset="0"/>
              <a:buChar char="•"/>
            </a:pPr>
            <a:r>
              <a:rPr lang="cs-CZ" sz="3600" b="1" dirty="0"/>
              <a:t>Pohyb lidí (personál, pacienti, návštěvy, ….)</a:t>
            </a:r>
          </a:p>
          <a:p>
            <a:pPr marL="2628900" lvl="3" indent="-571500">
              <a:buFont typeface="Arial" panose="020B0604020202020204" pitchFamily="34" charset="0"/>
              <a:buChar char="•"/>
            </a:pPr>
            <a:r>
              <a:rPr lang="cs-CZ" sz="3600" b="1" dirty="0"/>
              <a:t>Logistika materiálů (čisté a špinavé prádlo, zdrav. materiál, sterilní</a:t>
            </a:r>
          </a:p>
          <a:p>
            <a:pPr lvl="3"/>
            <a:r>
              <a:rPr lang="cs-CZ" sz="3600" b="1" dirty="0"/>
              <a:t>     materiál, léky,…)</a:t>
            </a:r>
          </a:p>
          <a:p>
            <a:pPr marL="2628900" lvl="3" indent="-571500">
              <a:buFont typeface="Arial" panose="020B0604020202020204" pitchFamily="34" charset="0"/>
              <a:buChar char="•"/>
            </a:pPr>
            <a:r>
              <a:rPr lang="cs-CZ" sz="3600" b="1" dirty="0"/>
              <a:t>Odpady</a:t>
            </a:r>
          </a:p>
          <a:p>
            <a:pPr marL="2628900" lvl="3" indent="-571500">
              <a:buFont typeface="Arial" panose="020B0604020202020204" pitchFamily="34" charset="0"/>
              <a:buChar char="•"/>
            </a:pPr>
            <a:r>
              <a:rPr lang="cs-CZ" sz="3600" b="1" dirty="0"/>
              <a:t>Strava</a:t>
            </a:r>
          </a:p>
          <a:p>
            <a:pPr marL="2628900" lvl="3" indent="-571500">
              <a:buFont typeface="Arial" panose="020B0604020202020204" pitchFamily="34" charset="0"/>
              <a:buChar char="•"/>
            </a:pPr>
            <a:r>
              <a:rPr lang="cs-CZ" sz="3600" b="1" dirty="0"/>
              <a:t>……..</a:t>
            </a:r>
          </a:p>
          <a:p>
            <a:pPr marL="2628900" lvl="3" indent="-571500">
              <a:buFont typeface="Arial" panose="020B0604020202020204" pitchFamily="34" charset="0"/>
              <a:buChar char="•"/>
            </a:pPr>
            <a:r>
              <a:rPr lang="cs-CZ" sz="3600" b="1" dirty="0"/>
              <a:t>Definice skladových potřeb</a:t>
            </a:r>
          </a:p>
          <a:p>
            <a:pPr marL="1943100" lvl="2" indent="-571500">
              <a:buFont typeface="Arial" panose="020B0604020202020204" pitchFamily="34" charset="0"/>
              <a:buChar char="•"/>
            </a:pPr>
            <a:r>
              <a:rPr lang="cs-CZ" sz="4000" b="1" dirty="0"/>
              <a:t>Cíl studie = Zadání stavby = Základní objemové a hodnotové </a:t>
            </a:r>
          </a:p>
          <a:p>
            <a:pPr lvl="2"/>
            <a:r>
              <a:rPr lang="cs-CZ" sz="4000" b="1" dirty="0"/>
              <a:t>     parametry stavby</a:t>
            </a:r>
          </a:p>
          <a:p>
            <a:pPr marL="1943100" lvl="2" indent="-5715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3137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6331C7-BF99-4C8F-B185-5E5EEADEE624}"/>
              </a:ext>
            </a:extLst>
          </p:cNvPr>
          <p:cNvSpPr txBox="1">
            <a:spLocks/>
          </p:cNvSpPr>
          <p:nvPr/>
        </p:nvSpPr>
        <p:spPr>
          <a:xfrm>
            <a:off x="863080" y="754418"/>
            <a:ext cx="16705856" cy="12207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rmAutofit fontScale="25000" lnSpcReduction="20000"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cs-CZ" sz="14700" b="1" dirty="0">
                <a:solidFill>
                  <a:srgbClr val="FFFF00"/>
                </a:solidFill>
              </a:rPr>
            </a:br>
            <a:r>
              <a:rPr lang="cs-CZ" sz="17600" b="1" dirty="0">
                <a:solidFill>
                  <a:srgbClr val="FFFF00"/>
                </a:solidFill>
              </a:rPr>
              <a:t>VEŘEJNÉ ZAKÁZKY </a:t>
            </a:r>
            <a:r>
              <a:rPr lang="cs-CZ" sz="17600" dirty="0">
                <a:solidFill>
                  <a:srgbClr val="FFFF00"/>
                </a:solidFill>
              </a:rPr>
              <a:t>VE ZDRAVOTNICTVÍ</a:t>
            </a:r>
            <a:br>
              <a:rPr lang="cs-CZ" sz="7200" dirty="0">
                <a:solidFill>
                  <a:srgbClr val="FFFF00"/>
                </a:solidFill>
              </a:rPr>
            </a:br>
            <a:r>
              <a:rPr lang="cs-CZ" sz="6700" b="1" dirty="0">
                <a:solidFill>
                  <a:schemeClr val="accent1"/>
                </a:solidFill>
                <a:ea typeface="Roboto Condensed" panose="02000000000000000000" pitchFamily="2" charset="0"/>
              </a:rPr>
              <a:t> </a:t>
            </a:r>
            <a:br>
              <a:rPr lang="cs-CZ" sz="9600" b="1" dirty="0">
                <a:solidFill>
                  <a:schemeClr val="accent1"/>
                </a:solidFill>
                <a:ea typeface="Roboto Condensed" panose="02000000000000000000" pitchFamily="2" charset="0"/>
              </a:rPr>
            </a:br>
            <a:endParaRPr lang="en-US" dirty="0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799B36A7-60C6-48D9-8A58-16410F8BB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14" y="4992687"/>
            <a:ext cx="1828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4B26E83-D916-4EDD-A27D-57F3C330839E}"/>
              </a:ext>
            </a:extLst>
          </p:cNvPr>
          <p:cNvSpPr txBox="1"/>
          <p:nvPr/>
        </p:nvSpPr>
        <p:spPr>
          <a:xfrm>
            <a:off x="1583160" y="2235273"/>
            <a:ext cx="110033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0" b="1" dirty="0"/>
              <a:t>Míra ovlivnění budoucích nákladů</a:t>
            </a:r>
          </a:p>
        </p:txBody>
      </p:sp>
      <p:pic>
        <p:nvPicPr>
          <p:cNvPr id="17" name="Obrázek 16" descr="Obr. 4 Míra ovlivnění budoucích nákladů stavby od zadání až po provoz budovy. (Zdroj: Centrum pasivního domu)">
            <a:hlinkClick r:id="rId2" tooltip="&quot;Obr. 4 Míra ovlivnění budoucích nákladů stavby od zadání až po provoz budovy. (Zdroj: Centrum pasivního domu)&quot;"/>
            <a:extLst>
              <a:ext uri="{FF2B5EF4-FFF2-40B4-BE49-F238E27FC236}">
                <a16:creationId xmlns:a16="http://schemas.microsoft.com/office/drawing/2014/main" id="{0A65CE80-784D-4C26-BEB7-EBCD6ABC419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64" y="3127293"/>
            <a:ext cx="10687071" cy="6561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0320346"/>
      </p:ext>
    </p:extLst>
  </p:cSld>
  <p:clrMapOvr>
    <a:masterClrMapping/>
  </p:clrMapOvr>
</p:sld>
</file>

<file path=ppt/theme/theme1.xml><?xml version="1.0" encoding="utf-8"?>
<a:theme xmlns:a="http://schemas.openxmlformats.org/drawingml/2006/main" name="FNOL_widescreen_základní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.potx" id="{69BEB821-CAF1-4D9A-BBB8-3C3E593CB9A8}" vid="{2303802E-ABA0-4C4E-94E7-BFB887A8A3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FNOL_widescreen_základní</Template>
  <TotalTime>1383</TotalTime>
  <Words>542</Words>
  <Application>Microsoft Office PowerPoint</Application>
  <PresentationFormat>Vlastní</PresentationFormat>
  <Paragraphs>128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Wingdings</vt:lpstr>
      <vt:lpstr>Calibri</vt:lpstr>
      <vt:lpstr>Arial</vt:lpstr>
      <vt:lpstr>FNOL_widescreen_základní</vt:lpstr>
      <vt:lpstr>Prezentace aplikace PowerPoint</vt:lpstr>
      <vt:lpstr>  VEŘEJNÉ ZAKÁZKY VE ZDRAVOTNICTVÍ </vt:lpstr>
      <vt:lpstr>Prezentace aplikace PowerPoint</vt:lpstr>
      <vt:lpstr>Prezentace aplikace PowerPoint</vt:lpstr>
      <vt:lpstr>  VEŘEJNÉ ZAKÁZKY VE ZDRAVOTNICTVÍ </vt:lpstr>
      <vt:lpstr>  VEŘEJNÉ ZAKÁZKY VE ZDRAVOTNICTVÍ  </vt:lpstr>
      <vt:lpstr>  VEŘEJNÉ ZAKÁZKY VE ZDRAVOTNICTVÍ </vt:lpstr>
      <vt:lpstr>  VEŘEJNÉ ZAKÁZKY VE ZDRAVOTNICTVÍ </vt:lpstr>
      <vt:lpstr>Prezentace aplikace PowerPoint</vt:lpstr>
      <vt:lpstr>  VEŘEJNÉ ZAKÁZKY VE ZDRAVOTNICTVÍ </vt:lpstr>
      <vt:lpstr>  VEŘEJNÉ ZAKÁZKY VE ZDRAVOTNICTVÍ </vt:lpstr>
      <vt:lpstr>  VEŘEJNÉ ZAKÁZKY VE ZDRAVOTNICTVÍ </vt:lpstr>
      <vt:lpstr>Kontakty</vt:lpstr>
    </vt:vector>
  </TitlesOfParts>
  <Company>FNOL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63914</dc:creator>
  <cp:lastModifiedBy>Junek Jaroslav (PKN-PTU)</cp:lastModifiedBy>
  <cp:revision>127</cp:revision>
  <dcterms:created xsi:type="dcterms:W3CDTF">2017-05-23T13:09:41Z</dcterms:created>
  <dcterms:modified xsi:type="dcterms:W3CDTF">2021-10-08T05:48:23Z</dcterms:modified>
</cp:coreProperties>
</file>